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66" r:id="rId3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Algerian" panose="04020705040A02060702" pitchFamily="82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 Light" panose="020B0604020202020204" charset="0"/>
      <p:regular r:id="rId23"/>
    </p:embeddedFont>
    <p:embeddedFont>
      <p:font typeface="Nirmala UI" panose="020B0502040204020203" pitchFamily="34" charset="0"/>
      <p:regular r:id="rId24"/>
      <p:bold r:id="rId25"/>
    </p:embeddedFont>
    <p:embeddedFont>
      <p:font typeface="Red Hat Text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5550"/>
              </a:lnSpc>
            </a:pPr>
            <a:endParaRPr lang="en-US" sz="4400" b="1" dirty="0" smtClean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>
              <a:lnSpc>
                <a:spcPts val="5550"/>
              </a:lnSpc>
            </a:pPr>
            <a:endParaRPr lang="en-US" sz="4400" b="1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>
              <a:lnSpc>
                <a:spcPts val="5550"/>
              </a:lnSpc>
            </a:pPr>
            <a:endParaRPr lang="en-US" sz="4400" b="1" dirty="0" smtClean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>
              <a:lnSpc>
                <a:spcPts val="5550"/>
              </a:lnSpc>
            </a:pPr>
            <a:endParaRPr lang="en-US" sz="4400" b="1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>
              <a:lnSpc>
                <a:spcPts val="5550"/>
              </a:lnSpc>
            </a:pPr>
            <a:endParaRPr lang="en-US" sz="4400" b="1" dirty="0" smtClean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>
              <a:lnSpc>
                <a:spcPts val="5550"/>
              </a:lnSpc>
            </a:pPr>
            <a:endParaRPr lang="en-US" sz="4400" b="1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>
              <a:lnSpc>
                <a:spcPts val="5550"/>
              </a:lnSpc>
            </a:pPr>
            <a:endParaRPr lang="en-US" sz="4400" b="1" dirty="0" smtClean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>
              <a:lnSpc>
                <a:spcPts val="5550"/>
              </a:lnSpc>
            </a:pPr>
            <a:endParaRPr lang="en-US" sz="4400" b="1" dirty="0" smtClean="0">
              <a:solidFill>
                <a:srgbClr val="FF0000"/>
              </a:solidFill>
              <a:latin typeface="Algerian" panose="04020705040A02060702" pitchFamily="82" charset="0"/>
            </a:endParaRPr>
          </a:p>
          <a:p>
            <a:pPr>
              <a:lnSpc>
                <a:spcPts val="5550"/>
              </a:lnSpc>
            </a:pPr>
            <a:r>
              <a:rPr lang="en-US" sz="4400" b="1" dirty="0" smtClean="0">
                <a:solidFill>
                  <a:srgbClr val="CC0000"/>
                </a:solidFill>
                <a:latin typeface="Algerian" panose="04020705040A02060702" pitchFamily="82" charset="0"/>
              </a:rPr>
              <a:t>BY</a:t>
            </a:r>
            <a:r>
              <a:rPr lang="en-US" sz="4400" b="1" dirty="0">
                <a:solidFill>
                  <a:srgbClr val="CC0000"/>
                </a:solidFill>
                <a:latin typeface="Algerian" panose="04020705040A02060702" pitchFamily="82" charset="0"/>
              </a:rPr>
              <a:t>: </a:t>
            </a:r>
            <a:r>
              <a:rPr lang="en-US" sz="4400" b="1" dirty="0" err="1">
                <a:solidFill>
                  <a:srgbClr val="CC0000"/>
                </a:solidFill>
                <a:latin typeface="Algerian" panose="04020705040A02060702" pitchFamily="82" charset="0"/>
              </a:rPr>
              <a:t>Sarwat</a:t>
            </a:r>
            <a:r>
              <a:rPr lang="en-US" sz="4400" b="1" dirty="0">
                <a:solidFill>
                  <a:srgbClr val="CC0000"/>
                </a:solidFill>
                <a:latin typeface="Algerian" panose="04020705040A02060702" pitchFamily="82" charset="0"/>
              </a:rPr>
              <a:t> </a:t>
            </a:r>
            <a:r>
              <a:rPr lang="en-US" sz="4400" b="1" dirty="0" err="1" smtClean="0">
                <a:solidFill>
                  <a:srgbClr val="CC0000"/>
                </a:solidFill>
                <a:latin typeface="Algerian" panose="04020705040A02060702" pitchFamily="82" charset="0"/>
              </a:rPr>
              <a:t>Majeed</a:t>
            </a:r>
            <a:endParaRPr lang="en-US" sz="4400" b="1" dirty="0" smtClean="0">
              <a:solidFill>
                <a:srgbClr val="CC0000"/>
              </a:solidFill>
              <a:latin typeface="Algerian" panose="04020705040A02060702" pitchFamily="82" charset="0"/>
            </a:endParaRPr>
          </a:p>
          <a:p>
            <a:pPr>
              <a:lnSpc>
                <a:spcPts val="5550"/>
              </a:lnSpc>
            </a:pPr>
            <a:r>
              <a:rPr lang="en-US" sz="4400" b="1" dirty="0" smtClean="0">
                <a:solidFill>
                  <a:srgbClr val="CC0000"/>
                </a:solidFill>
                <a:latin typeface="Algerian" panose="04020705040A02060702" pitchFamily="82" charset="0"/>
              </a:rPr>
              <a:t>(Student Leader)</a:t>
            </a:r>
            <a:endParaRPr lang="en-US" sz="4400" b="1" dirty="0">
              <a:solidFill>
                <a:srgbClr val="CC0000"/>
              </a:solidFill>
              <a:latin typeface="Algerian" panose="04020705040A02060702" pitchFamily="82" charset="0"/>
            </a:endParaRPr>
          </a:p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CC0000"/>
                </a:solidFill>
                <a:latin typeface="Algerian" panose="04020705040A02060702" pitchFamily="82" charset="0"/>
              </a:rPr>
              <a:t>Roll #: 00331141</a:t>
            </a:r>
            <a:endParaRPr lang="en-US" sz="4400" b="1" dirty="0">
              <a:solidFill>
                <a:srgbClr val="CC0000"/>
              </a:solidFill>
              <a:latin typeface="Algerian" panose="04020705040A02060702" pitchFamily="82" charset="0"/>
            </a:endParaRPr>
          </a:p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CC0000"/>
                </a:solidFill>
                <a:latin typeface="Algerian" panose="04020705040A02060702" pitchFamily="82" charset="0"/>
              </a:rPr>
              <a:t>Slot: Wednesday 7 to 10</a:t>
            </a:r>
            <a:endParaRPr lang="en-US" sz="4400" b="1" dirty="0">
              <a:solidFill>
                <a:srgbClr val="CC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 0"/>
          <p:cNvSpPr/>
          <p:nvPr/>
        </p:nvSpPr>
        <p:spPr>
          <a:xfrm>
            <a:off x="648537" y="931307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7200" b="1" dirty="0" err="1" smtClean="0">
                <a:solidFill>
                  <a:srgbClr val="1F1E1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OpenAI</a:t>
            </a:r>
            <a:r>
              <a:rPr lang="en-US" sz="7200" b="1" dirty="0" smtClean="0">
                <a:solidFill>
                  <a:srgbClr val="1F1E1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US" sz="7200" b="1" dirty="0">
                <a:solidFill>
                  <a:srgbClr val="1F1E1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SDK</a:t>
            </a:r>
            <a:endParaRPr lang="en-US" sz="7200" b="1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1026" name="Picture 2" descr="Pink Website Assets Images - Free Download on Freepi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"/>
            <a:ext cx="70485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5305" y="420529"/>
            <a:ext cx="5474494" cy="4498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Benefits of Using the OpenAI SDK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35305" y="1176099"/>
            <a:ext cx="8073390" cy="504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50%</a:t>
            </a:r>
            <a:endParaRPr lang="en-US" sz="3950" dirty="0"/>
          </a:p>
        </p:txBody>
      </p:sp>
      <p:sp>
        <p:nvSpPr>
          <p:cNvPr id="5" name="Text 2"/>
          <p:cNvSpPr/>
          <p:nvPr/>
        </p:nvSpPr>
        <p:spPr>
          <a:xfrm>
            <a:off x="3649623" y="1871901"/>
            <a:ext cx="1844754" cy="224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Developer Productivity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535305" y="2188369"/>
            <a:ext cx="8073390" cy="2447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Significant increase in efficiency.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35305" y="2968347"/>
            <a:ext cx="8073390" cy="504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30%</a:t>
            </a:r>
            <a:endParaRPr lang="en-US" sz="3950" dirty="0"/>
          </a:p>
        </p:txBody>
      </p:sp>
      <p:sp>
        <p:nvSpPr>
          <p:cNvPr id="8" name="Text 5"/>
          <p:cNvSpPr/>
          <p:nvPr/>
        </p:nvSpPr>
        <p:spPr>
          <a:xfrm>
            <a:off x="3672245" y="3664148"/>
            <a:ext cx="1799392" cy="224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Reduced Costs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535305" y="3980617"/>
            <a:ext cx="8073390" cy="2447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Lower development expenses.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35305" y="4760595"/>
            <a:ext cx="8073390" cy="504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2X</a:t>
            </a:r>
            <a:endParaRPr lang="en-US" sz="3950" dirty="0"/>
          </a:p>
        </p:txBody>
      </p:sp>
      <p:sp>
        <p:nvSpPr>
          <p:cNvPr id="11" name="Text 8"/>
          <p:cNvSpPr/>
          <p:nvPr/>
        </p:nvSpPr>
        <p:spPr>
          <a:xfrm>
            <a:off x="3652718" y="5456396"/>
            <a:ext cx="1838444" cy="224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Faster Time-to-Market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535305" y="5772864"/>
            <a:ext cx="8073390" cy="2447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Accelerated product launches.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535305" y="6552843"/>
            <a:ext cx="8073390" cy="504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1st</a:t>
            </a:r>
            <a:endParaRPr lang="en-US" sz="3950" dirty="0"/>
          </a:p>
        </p:txBody>
      </p:sp>
      <p:sp>
        <p:nvSpPr>
          <p:cNvPr id="14" name="Text 11"/>
          <p:cNvSpPr/>
          <p:nvPr/>
        </p:nvSpPr>
        <p:spPr>
          <a:xfrm>
            <a:off x="3672245" y="7248644"/>
            <a:ext cx="1799392" cy="224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Access to AI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535305" y="7565112"/>
            <a:ext cx="8073390" cy="2447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Cutting-edge models.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81926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762982"/>
            <a:ext cx="4078962" cy="239316"/>
          </a:xfrm>
          <a:prstGeom prst="roundRect">
            <a:avLst>
              <a:gd name="adj" fmla="val 15004"/>
            </a:avLst>
          </a:prstGeom>
          <a:solidFill>
            <a:srgbClr val="F3E8E8"/>
          </a:solidFill>
        </p:spPr>
      </p:sp>
      <p:sp>
        <p:nvSpPr>
          <p:cNvPr id="5" name="Text 2"/>
          <p:cNvSpPr/>
          <p:nvPr/>
        </p:nvSpPr>
        <p:spPr>
          <a:xfrm>
            <a:off x="837724" y="636127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OpenAI SDK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856809"/>
            <a:ext cx="407896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Key tool for AI-driven development.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75659" y="5403890"/>
            <a:ext cx="4078962" cy="239316"/>
          </a:xfrm>
          <a:prstGeom prst="roundRect">
            <a:avLst>
              <a:gd name="adj" fmla="val 15004"/>
            </a:avLst>
          </a:prstGeom>
          <a:solidFill>
            <a:srgbClr val="F3E8E8"/>
          </a:solidFill>
        </p:spPr>
      </p:sp>
      <p:sp>
        <p:nvSpPr>
          <p:cNvPr id="8" name="Text 5"/>
          <p:cNvSpPr/>
          <p:nvPr/>
        </p:nvSpPr>
        <p:spPr>
          <a:xfrm>
            <a:off x="5275659" y="6002179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Simplifies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75659" y="6497717"/>
            <a:ext cx="407896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Across diverse industries.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713595" y="5044916"/>
            <a:ext cx="4078962" cy="239316"/>
          </a:xfrm>
          <a:prstGeom prst="roundRect">
            <a:avLst>
              <a:gd name="adj" fmla="val 15004"/>
            </a:avLst>
          </a:prstGeom>
          <a:solidFill>
            <a:srgbClr val="F3E8E8"/>
          </a:solidFill>
        </p:spPr>
      </p:sp>
      <p:sp>
        <p:nvSpPr>
          <p:cNvPr id="11" name="Text 8"/>
          <p:cNvSpPr/>
          <p:nvPr/>
        </p:nvSpPr>
        <p:spPr>
          <a:xfrm>
            <a:off x="9713595" y="5643205"/>
            <a:ext cx="283404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Accelerates Innovation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3595" y="6138743"/>
            <a:ext cx="407896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With powerful AI models.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12670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Introduction to the OpenAI SDK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9677"/>
            <a:ext cx="746855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OpenAI SDK empowers developers to integrate cutting-edge AI models into their applications easily. It accelerates AI integration. The SDK supports Python and other languages.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18567"/>
            <a:ext cx="6368891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What is the OpenAI SDK?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1981557"/>
            <a:ext cx="572453" cy="572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2793325"/>
            <a:ext cx="2290048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Simplifies API Interaction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3640812"/>
            <a:ext cx="2290048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SDK abstracts complex API calls.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376" y="1981557"/>
            <a:ext cx="572453" cy="5724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3376" y="2793325"/>
            <a:ext cx="2290048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Handles Authentication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3376" y="3640812"/>
            <a:ext cx="2290048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It manages secure access to models.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628" y="1981557"/>
            <a:ext cx="572453" cy="5724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2628" y="2793325"/>
            <a:ext cx="2290048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Enables Quick Prototyping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2628" y="3640812"/>
            <a:ext cx="2290048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Developers can build and test rapidly.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4885611"/>
            <a:ext cx="572453" cy="5724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24124" y="5697379"/>
            <a:ext cx="2290048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Facilitates Deployment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324124" y="6544866"/>
            <a:ext cx="2290048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It streamlines application rollout.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43451"/>
            <a:ext cx="6738342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Why Use the OpenAI SDK?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00644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74" y="2064425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2088713"/>
            <a:ext cx="3182303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Simplified API Interaction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2584252"/>
            <a:ext cx="669071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 on logic, not API complexities.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837724" y="34460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" y="3504009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15559" y="352829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Automatic Retries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15559" y="4023836"/>
            <a:ext cx="669071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Handles transient network errors seamlessly.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488561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4943594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496788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Streamlined Code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5463421"/>
            <a:ext cx="669071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Reduces boilerplate, cleaner codebase.</a:t>
            </a:r>
            <a:endParaRPr lang="en-US" sz="1850" dirty="0"/>
          </a:p>
        </p:txBody>
      </p:sp>
      <p:sp>
        <p:nvSpPr>
          <p:cNvPr id="16" name="Shape 10"/>
          <p:cNvSpPr/>
          <p:nvPr/>
        </p:nvSpPr>
        <p:spPr>
          <a:xfrm>
            <a:off x="837724" y="632519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74" y="6383179"/>
            <a:ext cx="337899" cy="42243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615559" y="640746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Faster Development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615559" y="6903006"/>
            <a:ext cx="669071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Accelerates project completion times.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837724" y="1198007"/>
            <a:ext cx="7946827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 Cases: Content Generation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76381"/>
            <a:ext cx="6185535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Generate diverse text formats including poems, code, and scripts. Automate content creation workflows. Create engaging marketing copy using GPT models. For example, it generates product descriptions for e-commerce.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2530197"/>
            <a:ext cx="6185535" cy="4232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28869"/>
            <a:ext cx="7249716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 Cases: Code Generation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491859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731175"/>
            <a:ext cx="3116937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Generate Code Snippets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226713"/>
            <a:ext cx="591276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Supports multiple programming languages.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928110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167426"/>
            <a:ext cx="3004661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Automate Development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662964"/>
            <a:ext cx="591276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Streamlines routine coding tasks.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364361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603677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Assist Developers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099215"/>
            <a:ext cx="591276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Provides code completion and suggestions.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837724" y="1709738"/>
            <a:ext cx="6263045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 Cases: Data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189321" y="3270290"/>
            <a:ext cx="29532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Analyze Large Datasets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765828"/>
            <a:ext cx="4304824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Process vast amounts of information.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1556" y="317253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3E8E8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100" y="3303389"/>
            <a:ext cx="269200" cy="3365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7853" y="3270290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Extract Insights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7853" y="3765828"/>
            <a:ext cx="4304824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 trends and patterns.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50317" y="317253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3E8E8"/>
          </a:solidFill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861" y="3303389"/>
            <a:ext cx="269200" cy="3365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7853" y="526339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Summarize Data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7853" y="5758934"/>
            <a:ext cx="4304824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Condense complex information.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50317" y="5641300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3E8E8"/>
          </a:solidFill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861" y="5772150"/>
            <a:ext cx="269200" cy="33659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326362" y="526339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Build Custom Tools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837724" y="5758934"/>
            <a:ext cx="4304824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 bespoke analysis applications.</a:t>
            </a:r>
            <a:endParaRPr lang="en-US" sz="18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81556" y="5641300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3E8E8"/>
          </a:solidFill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6100" y="5772150"/>
            <a:ext cx="269200" cy="336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38908"/>
            <a:ext cx="7437239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 Cases: Image Generation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01898"/>
            <a:ext cx="3614618" cy="2092166"/>
          </a:xfrm>
          <a:prstGeom prst="roundRect">
            <a:avLst>
              <a:gd name="adj" fmla="val 1716"/>
            </a:avLst>
          </a:prstGeom>
          <a:solidFill>
            <a:srgbClr val="F3E8E8"/>
          </a:solidFill>
        </p:spPr>
      </p:sp>
      <p:sp>
        <p:nvSpPr>
          <p:cNvPr id="5" name="Text 2"/>
          <p:cNvSpPr/>
          <p:nvPr/>
        </p:nvSpPr>
        <p:spPr>
          <a:xfrm>
            <a:off x="1077039" y="304121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Create Unique Images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536752"/>
            <a:ext cx="3135987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Generate visuals from text prompts.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801898"/>
            <a:ext cx="3614618" cy="2092166"/>
          </a:xfrm>
          <a:prstGeom prst="roundRect">
            <a:avLst>
              <a:gd name="adj" fmla="val 1716"/>
            </a:avLst>
          </a:prstGeom>
          <a:solidFill>
            <a:srgbClr val="F3E8E8"/>
          </a:solidFill>
        </p:spPr>
      </p:sp>
      <p:sp>
        <p:nvSpPr>
          <p:cNvPr id="8" name="Text 5"/>
          <p:cNvSpPr/>
          <p:nvPr/>
        </p:nvSpPr>
        <p:spPr>
          <a:xfrm>
            <a:off x="4930973" y="3041213"/>
            <a:ext cx="3135987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Generate Art &amp; Illustrations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888700"/>
            <a:ext cx="3135987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Produce creative visual content.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133380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</p:spPr>
      </p:sp>
      <p:sp>
        <p:nvSpPr>
          <p:cNvPr id="11" name="Text 8"/>
          <p:cNvSpPr/>
          <p:nvPr/>
        </p:nvSpPr>
        <p:spPr>
          <a:xfrm>
            <a:off x="1077039" y="5372695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Integrate in Projects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868233"/>
            <a:ext cx="6989921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Enhance creative applications.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-27035"/>
            <a:ext cx="14630400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837724" y="719376"/>
            <a:ext cx="7470458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When to Use the OpenAI SDK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4814" y="1902143"/>
            <a:ext cx="1603058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7988" y="2537936"/>
            <a:ext cx="336590" cy="4207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117187" y="2141458"/>
            <a:ext cx="2602111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Integrating AI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117187" y="2636996"/>
            <a:ext cx="2602111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Into existing applications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937641" y="3273981"/>
            <a:ext cx="8795266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285" y="3319105"/>
            <a:ext cx="3206234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7988" y="3787259"/>
            <a:ext cx="336590" cy="4207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5918835" y="3558421"/>
            <a:ext cx="2839403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Building New Products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918835" y="4053959"/>
            <a:ext cx="283940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AI-powered solutions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739289" y="4690943"/>
            <a:ext cx="7993618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8" y="4736068"/>
            <a:ext cx="4809411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7988" y="5204222"/>
            <a:ext cx="336590" cy="4207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6720364" y="4975384"/>
            <a:ext cx="2224683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Automating Tasks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20364" y="5470922"/>
            <a:ext cx="222468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With intelligent AI</a:t>
            </a:r>
            <a:endParaRPr lang="en-US" sz="1850" dirty="0"/>
          </a:p>
        </p:txBody>
      </p:sp>
      <p:sp>
        <p:nvSpPr>
          <p:cNvPr id="17" name="Shape 12"/>
          <p:cNvSpPr/>
          <p:nvPr/>
        </p:nvSpPr>
        <p:spPr>
          <a:xfrm>
            <a:off x="6540818" y="6107906"/>
            <a:ext cx="7192089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09" y="6153031"/>
            <a:ext cx="6412587" cy="135719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07988" y="6621185"/>
            <a:ext cx="336590" cy="4207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4"/>
          <p:cNvSpPr/>
          <p:nvPr/>
        </p:nvSpPr>
        <p:spPr>
          <a:xfrm>
            <a:off x="7522012" y="6392347"/>
            <a:ext cx="247697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Prototyping Quickly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22012" y="6887885"/>
            <a:ext cx="247697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New AI solutions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2221</Words>
  <Application>WPS Presentation</Application>
  <PresentationFormat>Custom</PresentationFormat>
  <Paragraphs>170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2" baseType="lpstr">
      <vt:lpstr>Arial</vt:lpstr>
      <vt:lpstr>SimSun</vt:lpstr>
      <vt:lpstr>Wingdings</vt:lpstr>
      <vt:lpstr>Nimbus Roman No9 L</vt:lpstr>
      <vt:lpstr>Algerian</vt:lpstr>
      <vt:lpstr>AnjaliOldLipi</vt:lpstr>
      <vt:lpstr>Nirmala UI</vt:lpstr>
      <vt:lpstr>Red Hat Text</vt:lpstr>
      <vt:lpstr>Gubbi</vt:lpstr>
      <vt:lpstr>Red Hat Text</vt:lpstr>
      <vt:lpstr>Red Hat Text</vt:lpstr>
      <vt:lpstr>Roboto Light</vt:lpstr>
      <vt:lpstr>Roboto Light</vt:lpstr>
      <vt:lpstr>Roboto Light</vt:lpstr>
      <vt:lpstr>FreeSans</vt:lpstr>
      <vt:lpstr>Microsoft YaHei</vt:lpstr>
      <vt:lpstr>Droid Sans Fallback</vt:lpstr>
      <vt:lpstr>Arial Unicode MS</vt:lpstr>
      <vt:lpstr>Calibri</vt:lpstr>
      <vt:lpstr>DejaVu Sans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sweetoo</cp:lastModifiedBy>
  <cp:revision>5</cp:revision>
  <dcterms:created xsi:type="dcterms:W3CDTF">2025-06-02T13:24:59Z</dcterms:created>
  <dcterms:modified xsi:type="dcterms:W3CDTF">2025-06-02T13:24:59Z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1033-11.1.0.11719</vt:lpwstr>
  </property>
</Properties>
</file>